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6" r:id="rId2"/>
    <p:sldId id="299" r:id="rId3"/>
    <p:sldId id="270" r:id="rId4"/>
    <p:sldId id="359" r:id="rId5"/>
    <p:sldId id="320" r:id="rId6"/>
    <p:sldId id="358" r:id="rId7"/>
    <p:sldId id="360" r:id="rId8"/>
    <p:sldId id="275" r:id="rId9"/>
    <p:sldId id="361" r:id="rId10"/>
    <p:sldId id="288" r:id="rId11"/>
    <p:sldId id="344" r:id="rId12"/>
    <p:sldId id="355" r:id="rId13"/>
    <p:sldId id="266" r:id="rId14"/>
    <p:sldId id="259" r:id="rId15"/>
    <p:sldId id="258" r:id="rId16"/>
    <p:sldId id="322" r:id="rId17"/>
    <p:sldId id="323" r:id="rId18"/>
    <p:sldId id="265" r:id="rId19"/>
    <p:sldId id="302" r:id="rId20"/>
    <p:sldId id="362" r:id="rId21"/>
    <p:sldId id="291" r:id="rId22"/>
    <p:sldId id="345" r:id="rId23"/>
    <p:sldId id="354" r:id="rId24"/>
    <p:sldId id="305" r:id="rId25"/>
    <p:sldId id="306" r:id="rId26"/>
    <p:sldId id="307" r:id="rId27"/>
    <p:sldId id="308" r:id="rId28"/>
    <p:sldId id="310" r:id="rId29"/>
    <p:sldId id="364" r:id="rId30"/>
    <p:sldId id="315" r:id="rId31"/>
    <p:sldId id="363" r:id="rId32"/>
    <p:sldId id="316" r:id="rId33"/>
    <p:sldId id="350" r:id="rId34"/>
    <p:sldId id="35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62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C82-412B-BB47-1FBAB9A895B0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C82-412B-BB47-1FBAB9A895B0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C82-412B-BB47-1FBAB9A895B0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C82-412B-BB47-1FBAB9A895B0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C82-412B-BB47-1FBAB9A895B0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C82-412B-BB47-1FBAB9A895B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№3</c:v>
                </c:pt>
                <c:pt idx="1">
                  <c:v>СОШ №4</c:v>
                </c:pt>
                <c:pt idx="2">
                  <c:v>СОШ №13</c:v>
                </c:pt>
                <c:pt idx="3">
                  <c:v>Лицей №12</c:v>
                </c:pt>
                <c:pt idx="4">
                  <c:v>СОШ №10</c:v>
                </c:pt>
                <c:pt idx="5">
                  <c:v>СОШ №5</c:v>
                </c:pt>
                <c:pt idx="6">
                  <c:v>Гимназия №11</c:v>
                </c:pt>
                <c:pt idx="7">
                  <c:v>СОШ №2</c:v>
                </c:pt>
                <c:pt idx="8">
                  <c:v>СОШ №7</c:v>
                </c:pt>
                <c:pt idx="9">
                  <c:v>СОШ №6</c:v>
                </c:pt>
                <c:pt idx="10">
                  <c:v>ООШ №1</c:v>
                </c:pt>
                <c:pt idx="11">
                  <c:v>СОШ №8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0.99</c:v>
                </c:pt>
                <c:pt idx="7">
                  <c:v>0.98</c:v>
                </c:pt>
                <c:pt idx="8">
                  <c:v>0.96000000000000063</c:v>
                </c:pt>
                <c:pt idx="9">
                  <c:v>0.95000000000000062</c:v>
                </c:pt>
                <c:pt idx="10">
                  <c:v>0.9</c:v>
                </c:pt>
                <c:pt idx="1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C82-412B-BB47-1FBAB9A895B0}"/>
            </c:ext>
          </c:extLst>
        </c:ser>
        <c:dLbls/>
        <c:axId val="44042880"/>
        <c:axId val="44052864"/>
      </c:barChart>
      <c:catAx>
        <c:axId val="44042880"/>
        <c:scaling>
          <c:orientation val="minMax"/>
        </c:scaling>
        <c:axPos val="b"/>
        <c:numFmt formatCode="General" sourceLinked="0"/>
        <c:tickLblPos val="nextTo"/>
        <c:crossAx val="44052864"/>
        <c:crosses val="autoZero"/>
        <c:auto val="1"/>
        <c:lblAlgn val="ctr"/>
        <c:lblOffset val="100"/>
      </c:catAx>
      <c:valAx>
        <c:axId val="440528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40428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36-43B7-A3D1-E09E3A105CD9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36-43B7-A3D1-E09E3A105CD9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F36-43B7-A3D1-E09E3A105CD9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F36-43B7-A3D1-E09E3A105CD9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F36-43B7-A3D1-E09E3A105CD9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F36-43B7-A3D1-E09E3A105CD9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F36-43B7-A3D1-E09E3A105C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Федотовская ООШ</c:v>
                </c:pt>
                <c:pt idx="1">
                  <c:v>Керлигачская ООШ</c:v>
                </c:pt>
                <c:pt idx="2">
                  <c:v>СОШ им. Горького</c:v>
                </c:pt>
                <c:pt idx="3">
                  <c:v>Н- Иштирякская ш –дет.сад</c:v>
                </c:pt>
                <c:pt idx="4">
                  <c:v>Подлесная ООШ</c:v>
                </c:pt>
                <c:pt idx="5">
                  <c:v>Шугуровская СОШ </c:v>
                </c:pt>
                <c:pt idx="6">
                  <c:v>Куакбашская ООШ</c:v>
                </c:pt>
                <c:pt idx="7">
                  <c:v>Тимяшевская СОШ</c:v>
                </c:pt>
                <c:pt idx="8">
                  <c:v>Ст – Иштерякская ООШ</c:v>
                </c:pt>
                <c:pt idx="9">
                  <c:v>Урдалинская ООШ</c:v>
                </c:pt>
                <c:pt idx="10">
                  <c:v>Сарабикуловская ООШ</c:v>
                </c:pt>
                <c:pt idx="11">
                  <c:v>Старо - Кувакская СОШ</c:v>
                </c:pt>
                <c:pt idx="12">
                  <c:v>Н. -Чершелин. ш – дет. сад</c:v>
                </c:pt>
                <c:pt idx="13">
                  <c:v>Н – Чершелинская ООШ</c:v>
                </c:pt>
                <c:pt idx="14">
                  <c:v>Зай -Каратайская ООШ</c:v>
                </c:pt>
                <c:pt idx="15">
                  <c:v>Ивановская ООШ</c:v>
                </c:pt>
                <c:pt idx="16">
                  <c:v>Ст-Письмянская ООШ</c:v>
                </c:pt>
                <c:pt idx="17">
                  <c:v>Каркалинская ООШ</c:v>
                </c:pt>
                <c:pt idx="18">
                  <c:v>Урмышлинская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0.85000000000000053</c:v>
                </c:pt>
                <c:pt idx="3">
                  <c:v>0.8</c:v>
                </c:pt>
                <c:pt idx="4">
                  <c:v>0.8</c:v>
                </c:pt>
                <c:pt idx="5">
                  <c:v>0.75000000000000056</c:v>
                </c:pt>
                <c:pt idx="6">
                  <c:v>0.75000000000000056</c:v>
                </c:pt>
                <c:pt idx="7">
                  <c:v>0.70000000000000051</c:v>
                </c:pt>
                <c:pt idx="8">
                  <c:v>0.67000000000000082</c:v>
                </c:pt>
                <c:pt idx="9">
                  <c:v>0.67000000000000082</c:v>
                </c:pt>
                <c:pt idx="10">
                  <c:v>0.67000000000000082</c:v>
                </c:pt>
                <c:pt idx="11">
                  <c:v>0.67000000000000082</c:v>
                </c:pt>
                <c:pt idx="12">
                  <c:v>0.56999999999999995</c:v>
                </c:pt>
                <c:pt idx="13">
                  <c:v>0.56999999999999995</c:v>
                </c:pt>
                <c:pt idx="14">
                  <c:v>0.56999999999999995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F36-43B7-A3D1-E09E3A105CD9}"/>
            </c:ext>
          </c:extLst>
        </c:ser>
        <c:dLbls>
          <c:showVal val="1"/>
        </c:dLbls>
        <c:axId val="100694656"/>
        <c:axId val="100696448"/>
      </c:barChart>
      <c:catAx>
        <c:axId val="10069465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0696448"/>
        <c:crosses val="autoZero"/>
        <c:auto val="1"/>
        <c:lblAlgn val="ctr"/>
        <c:lblOffset val="100"/>
      </c:catAx>
      <c:valAx>
        <c:axId val="10069644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069465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1106394132965813E-2"/>
          <c:y val="0"/>
          <c:w val="0.93889362373398855"/>
          <c:h val="0.6236926634170929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№13</c:v>
                </c:pt>
                <c:pt idx="2">
                  <c:v>СОШ №10</c:v>
                </c:pt>
                <c:pt idx="3">
                  <c:v>Лицей №12</c:v>
                </c:pt>
                <c:pt idx="4">
                  <c:v>СОШ №5</c:v>
                </c:pt>
                <c:pt idx="5">
                  <c:v>СОШ №7</c:v>
                </c:pt>
                <c:pt idx="6">
                  <c:v>СОШ №3</c:v>
                </c:pt>
                <c:pt idx="7">
                  <c:v>СОШ №6</c:v>
                </c:pt>
                <c:pt idx="8">
                  <c:v>Гимназия №11</c:v>
                </c:pt>
                <c:pt idx="9">
                  <c:v>СОШ №4</c:v>
                </c:pt>
                <c:pt idx="10">
                  <c:v>СОШ №8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4.5</c:v>
                </c:pt>
                <c:pt idx="1">
                  <c:v>4.2</c:v>
                </c:pt>
                <c:pt idx="2">
                  <c:v>4.2</c:v>
                </c:pt>
                <c:pt idx="3">
                  <c:v>4.0999999999999996</c:v>
                </c:pt>
                <c:pt idx="4">
                  <c:v>4.0999999999999996</c:v>
                </c:pt>
                <c:pt idx="5">
                  <c:v>4</c:v>
                </c:pt>
                <c:pt idx="6">
                  <c:v>3.9</c:v>
                </c:pt>
                <c:pt idx="7">
                  <c:v>3.9</c:v>
                </c:pt>
                <c:pt idx="8">
                  <c:v>3.8</c:v>
                </c:pt>
                <c:pt idx="9">
                  <c:v>3.7</c:v>
                </c:pt>
                <c:pt idx="10">
                  <c:v>3.7</c:v>
                </c:pt>
                <c:pt idx="11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E7-48E7-80BF-250C1B19D58C}"/>
            </c:ext>
          </c:extLst>
        </c:ser>
        <c:dLbls/>
        <c:axId val="100376576"/>
        <c:axId val="100378112"/>
      </c:barChart>
      <c:catAx>
        <c:axId val="1003765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0378112"/>
        <c:crosses val="autoZero"/>
        <c:auto val="1"/>
        <c:lblAlgn val="ctr"/>
        <c:lblOffset val="100"/>
      </c:catAx>
      <c:valAx>
        <c:axId val="100378112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1003765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1356591364722465"/>
          <c:y val="0"/>
          <c:w val="0.84887546148256265"/>
          <c:h val="0.61123301517196127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Федотовская ООШ</c:v>
                </c:pt>
                <c:pt idx="1">
                  <c:v>Шугуровская СОШ</c:v>
                </c:pt>
                <c:pt idx="2">
                  <c:v>Старо - Кувакская СОШ</c:v>
                </c:pt>
                <c:pt idx="3">
                  <c:v>Тимяшевская СОШ</c:v>
                </c:pt>
                <c:pt idx="4">
                  <c:v>Зеленорощинская СОШ</c:v>
                </c:pt>
                <c:pt idx="5">
                  <c:v>Керлигачская ООШ</c:v>
                </c:pt>
                <c:pt idx="6">
                  <c:v>Ст. – Иштиряк. ООШ</c:v>
                </c:pt>
                <c:pt idx="7">
                  <c:v>Подлесная ООШ</c:v>
                </c:pt>
                <c:pt idx="8">
                  <c:v>Куакбашская ООШ</c:v>
                </c:pt>
                <c:pt idx="9">
                  <c:v>Каркалинская ООШ</c:v>
                </c:pt>
                <c:pt idx="10">
                  <c:v>Нижнечершилинская ООШ</c:v>
                </c:pt>
                <c:pt idx="11">
                  <c:v>Н.-Иштиряк н.ш. -д.с.</c:v>
                </c:pt>
                <c:pt idx="12">
                  <c:v>Сарабикуловская ООШ</c:v>
                </c:pt>
                <c:pt idx="13">
                  <c:v>Урдалинская ООШ</c:v>
                </c:pt>
                <c:pt idx="14">
                  <c:v>Зай-  Каратайская ООШ</c:v>
                </c:pt>
                <c:pt idx="15">
                  <c:v>Ивановская ООШ</c:v>
                </c:pt>
                <c:pt idx="16">
                  <c:v>Ст.-Письмянская ООШ</c:v>
                </c:pt>
                <c:pt idx="17">
                  <c:v>Нов.Чершелин. Н.ш.- д.с       </c:v>
                </c:pt>
                <c:pt idx="18">
                  <c:v>Урмышлинская ООШ</c:v>
                </c:pt>
              </c:strCache>
            </c:strRef>
          </c:cat>
          <c:val>
            <c:numRef>
              <c:f>Лист1!$B$2:$B$20</c:f>
              <c:numCache>
                <c:formatCode>0.0</c:formatCode>
                <c:ptCount val="19"/>
                <c:pt idx="0">
                  <c:v>5</c:v>
                </c:pt>
                <c:pt idx="1">
                  <c:v>4.0999999999999996</c:v>
                </c:pt>
                <c:pt idx="2">
                  <c:v>4.0999999999999996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3.8</c:v>
                </c:pt>
                <c:pt idx="7">
                  <c:v>3.8</c:v>
                </c:pt>
                <c:pt idx="8">
                  <c:v>3.8</c:v>
                </c:pt>
                <c:pt idx="9">
                  <c:v>3.8</c:v>
                </c:pt>
                <c:pt idx="10">
                  <c:v>3.7</c:v>
                </c:pt>
                <c:pt idx="11">
                  <c:v>3.6</c:v>
                </c:pt>
                <c:pt idx="12">
                  <c:v>3.6</c:v>
                </c:pt>
                <c:pt idx="13">
                  <c:v>3.6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3.4</c:v>
                </c:pt>
                <c:pt idx="18">
                  <c:v>2.5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908-4565-8D91-AF5D4BE39B15}"/>
            </c:ext>
          </c:extLst>
        </c:ser>
        <c:dLbls/>
        <c:axId val="100422784"/>
        <c:axId val="100424320"/>
      </c:barChart>
      <c:catAx>
        <c:axId val="1004227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0424320"/>
        <c:crosses val="autoZero"/>
        <c:auto val="1"/>
        <c:lblAlgn val="ctr"/>
        <c:lblOffset val="100"/>
      </c:catAx>
      <c:valAx>
        <c:axId val="100424320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1004227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№4</c:v>
                </c:pt>
                <c:pt idx="1">
                  <c:v>СОШ №7</c:v>
                </c:pt>
                <c:pt idx="2">
                  <c:v>СОШ №8</c:v>
                </c:pt>
                <c:pt idx="3">
                  <c:v>СОШ №13</c:v>
                </c:pt>
                <c:pt idx="4">
                  <c:v>СОШ №10</c:v>
                </c:pt>
                <c:pt idx="5">
                  <c:v>СОШ №3</c:v>
                </c:pt>
                <c:pt idx="6">
                  <c:v>СОШ №5</c:v>
                </c:pt>
                <c:pt idx="7">
                  <c:v>Лицей №12</c:v>
                </c:pt>
                <c:pt idx="8">
                  <c:v>Гимназия №11</c:v>
                </c:pt>
                <c:pt idx="9">
                  <c:v>СОШ №2</c:v>
                </c:pt>
                <c:pt idx="10">
                  <c:v>СОШ №6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0.99</c:v>
                </c:pt>
                <c:pt idx="10">
                  <c:v>0.9600000000000003</c:v>
                </c:pt>
                <c:pt idx="1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6F3-4EC4-9A9F-DE7A601FFAA1}"/>
            </c:ext>
          </c:extLst>
        </c:ser>
        <c:dLbls/>
        <c:axId val="101599872"/>
        <c:axId val="101605760"/>
      </c:barChart>
      <c:catAx>
        <c:axId val="1015998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1605760"/>
        <c:crosses val="autoZero"/>
        <c:auto val="1"/>
        <c:lblAlgn val="ctr"/>
        <c:lblOffset val="100"/>
      </c:catAx>
      <c:valAx>
        <c:axId val="10160576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15998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Урмышлинская ООШ</c:v>
                </c:pt>
                <c:pt idx="1">
                  <c:v>Ст – Иштерякская ООШ</c:v>
                </c:pt>
                <c:pt idx="2">
                  <c:v>СОШ им. Горького</c:v>
                </c:pt>
                <c:pt idx="3">
                  <c:v>Шугуровская СОШ </c:v>
                </c:pt>
                <c:pt idx="4">
                  <c:v>Тимяшевская СОШ</c:v>
                </c:pt>
                <c:pt idx="5">
                  <c:v>Керлигачская ООШ</c:v>
                </c:pt>
                <c:pt idx="6">
                  <c:v>Н– Чершелинская ООШ</c:v>
                </c:pt>
                <c:pt idx="7">
                  <c:v>Федотовская ООШ</c:v>
                </c:pt>
                <c:pt idx="8">
                  <c:v>Зай-Каратайская ООШ</c:v>
                </c:pt>
                <c:pt idx="9">
                  <c:v>Сарабикуловская ООШ</c:v>
                </c:pt>
                <c:pt idx="10">
                  <c:v>Н–Чершелин. ш.– дет. сад</c:v>
                </c:pt>
                <c:pt idx="11">
                  <c:v>Куакбашская ООШ</c:v>
                </c:pt>
                <c:pt idx="12">
                  <c:v>Н - Иштирякская ш- д. сад</c:v>
                </c:pt>
                <c:pt idx="13">
                  <c:v>Каркалинская ООШ</c:v>
                </c:pt>
                <c:pt idx="14">
                  <c:v>Урдалинская ООШ</c:v>
                </c:pt>
                <c:pt idx="15">
                  <c:v>Ивановская ООШ</c:v>
                </c:pt>
                <c:pt idx="16">
                  <c:v>Ст-Письмянская ООШ</c:v>
                </c:pt>
                <c:pt idx="17">
                  <c:v>Подлесная ООШ</c:v>
                </c:pt>
                <c:pt idx="18">
                  <c:v>Старо - Кувакская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A4-4B57-AA5C-4678E03CC40D}"/>
            </c:ext>
          </c:extLst>
        </c:ser>
        <c:dLbls/>
        <c:axId val="101638144"/>
        <c:axId val="101639680"/>
      </c:barChart>
      <c:catAx>
        <c:axId val="10163814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1639680"/>
        <c:crosses val="autoZero"/>
        <c:auto val="1"/>
        <c:lblAlgn val="ctr"/>
        <c:lblOffset val="100"/>
      </c:catAx>
      <c:valAx>
        <c:axId val="10163968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16381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829991932634456E-2"/>
          <c:y val="1.3227513227513284E-2"/>
          <c:w val="0.91722922653296624"/>
          <c:h val="0.6484618589343006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FC1-45DD-9268-96543E66EDE1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FC1-45DD-9268-96543E66EDE1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5FC1-45DD-9268-96543E66EDE1}"/>
                </c:ext>
              </c:extLst>
            </c:dLbl>
            <c:dLbl>
              <c:idx val="3"/>
              <c:layout>
                <c:manualLayout>
                  <c:x val="1.0160880609653044E-2"/>
                  <c:y val="-7.9365079365079413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FC1-45DD-9268-96543E66EDE1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5FC1-45DD-9268-96543E66EDE1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FC1-45DD-9268-96543E66EDE1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5FC1-45DD-9268-96543E66EDE1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FC1-45DD-9268-96543E66EDE1}"/>
                </c:ext>
              </c:extLst>
            </c:dLbl>
            <c:dLbl>
              <c:idx val="8"/>
              <c:layout>
                <c:manualLayout>
                  <c:x val="0"/>
                  <c:y val="-1.05820105820105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FC1-45DD-9268-96543E66EDE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№2</c:v>
                </c:pt>
                <c:pt idx="2">
                  <c:v>СОШ №5</c:v>
                </c:pt>
                <c:pt idx="3">
                  <c:v>СОШ №10</c:v>
                </c:pt>
                <c:pt idx="4">
                  <c:v>СОШ №4</c:v>
                </c:pt>
                <c:pt idx="5">
                  <c:v>СОШ №8</c:v>
                </c:pt>
                <c:pt idx="6">
                  <c:v>СОШ №7</c:v>
                </c:pt>
                <c:pt idx="7">
                  <c:v>СОШ №3</c:v>
                </c:pt>
                <c:pt idx="8">
                  <c:v>Гимназия №11</c:v>
                </c:pt>
                <c:pt idx="9">
                  <c:v>СОШ №13</c:v>
                </c:pt>
                <c:pt idx="10">
                  <c:v>СОШ №6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0.96000000000000008</c:v>
                </c:pt>
                <c:pt idx="1">
                  <c:v>0.93</c:v>
                </c:pt>
                <c:pt idx="2">
                  <c:v>0.87000000000000011</c:v>
                </c:pt>
                <c:pt idx="3">
                  <c:v>0.85000000000000009</c:v>
                </c:pt>
                <c:pt idx="4">
                  <c:v>0.8</c:v>
                </c:pt>
                <c:pt idx="5">
                  <c:v>0.78</c:v>
                </c:pt>
                <c:pt idx="6">
                  <c:v>0.76000000000000012</c:v>
                </c:pt>
                <c:pt idx="7">
                  <c:v>0.72000000000000008</c:v>
                </c:pt>
                <c:pt idx="8">
                  <c:v>0.69000000000000006</c:v>
                </c:pt>
                <c:pt idx="9">
                  <c:v>0.69000000000000006</c:v>
                </c:pt>
                <c:pt idx="10">
                  <c:v>0.6100000000000001</c:v>
                </c:pt>
                <c:pt idx="1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5FC1-45DD-9268-96543E66EDE1}"/>
            </c:ext>
          </c:extLst>
        </c:ser>
        <c:dLbls/>
        <c:axId val="101672064"/>
        <c:axId val="101673600"/>
      </c:barChart>
      <c:catAx>
        <c:axId val="101672064"/>
        <c:scaling>
          <c:orientation val="minMax"/>
        </c:scaling>
        <c:axPos val="b"/>
        <c:numFmt formatCode="General" sourceLinked="0"/>
        <c:tickLblPos val="nextTo"/>
        <c:crossAx val="101673600"/>
        <c:crosses val="autoZero"/>
        <c:auto val="1"/>
        <c:lblAlgn val="ctr"/>
        <c:lblOffset val="100"/>
      </c:catAx>
      <c:valAx>
        <c:axId val="10167360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16720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6195653617274728E-2"/>
          <c:y val="4.2327834020747426E-2"/>
          <c:w val="0.88368963541755585"/>
          <c:h val="0.65943944506936669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E4-4365-9690-047B68F99ED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E4-4365-9690-047B68F99ED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E4-4365-9690-047B68F99ED5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E4-4365-9690-047B68F99ED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EE4-4365-9690-047B68F99ED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E4-4365-9690-047B68F99ED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E4-4365-9690-047B68F99ED5}"/>
                </c:ext>
              </c:extLst>
            </c:dLbl>
            <c:dLbl>
              <c:idx val="7"/>
              <c:layout>
                <c:manualLayout>
                  <c:x val="0"/>
                  <c:y val="-5.29100529100527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E4-4365-9690-047B68F99ED5}"/>
                </c:ext>
              </c:extLst>
            </c:dLbl>
            <c:dLbl>
              <c:idx val="8"/>
              <c:layout>
                <c:manualLayout>
                  <c:x val="-1.5057355482584161E-3"/>
                  <c:y val="-5.29100529100527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EE4-4365-9690-047B68F99ED5}"/>
                </c:ext>
              </c:extLst>
            </c:dLbl>
            <c:dLbl>
              <c:idx val="9"/>
              <c:layout>
                <c:manualLayout>
                  <c:x val="-3.0114710965169675E-3"/>
                  <c:y val="-5.29100529100527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EE4-4365-9690-047B68F99ED5}"/>
                </c:ext>
              </c:extLst>
            </c:dLbl>
            <c:dLbl>
              <c:idx val="10"/>
              <c:layout>
                <c:manualLayout>
                  <c:x val="3.0114710965169675E-3"/>
                  <c:y val="-5.29100529100527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EE4-4365-9690-047B68F99ED5}"/>
                </c:ext>
              </c:extLst>
            </c:dLbl>
            <c:dLbl>
              <c:idx val="11"/>
              <c:layout>
                <c:manualLayout>
                  <c:x val="0"/>
                  <c:y val="-1.05820105820105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E4-4365-9690-047B68F99ED5}"/>
                </c:ext>
              </c:extLst>
            </c:dLbl>
            <c:dLbl>
              <c:idx val="12"/>
              <c:layout>
                <c:manualLayout>
                  <c:x val="0"/>
                  <c:y val="5.2910052910053193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EE4-4365-9690-047B68F99ED5}"/>
                </c:ext>
              </c:extLst>
            </c:dLbl>
            <c:dLbl>
              <c:idx val="13"/>
              <c:layout>
                <c:manualLayout>
                  <c:x val="-1.5057355482584701E-3"/>
                  <c:y val="7.936507936507960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EE4-4365-9690-047B68F99ED5}"/>
                </c:ext>
              </c:extLst>
            </c:dLbl>
            <c:dLbl>
              <c:idx val="14"/>
              <c:layout>
                <c:manualLayout>
                  <c:x val="-3.0114710965169675E-3"/>
                  <c:y val="7.936507936507960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EE4-4365-9690-047B68F99ED5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EE4-4365-9690-047B68F99ED5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EE4-4365-9690-047B68F99ED5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EE4-4365-9690-047B68F99ED5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EE4-4365-9690-047B68F99ED5}"/>
                </c:ext>
              </c:extLst>
            </c:dLbl>
            <c:dLbl>
              <c:idx val="19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EEE4-4365-9690-047B68F99E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Урдалинская ООШ</c:v>
                </c:pt>
                <c:pt idx="1">
                  <c:v>Ивановская ООШ</c:v>
                </c:pt>
                <c:pt idx="2">
                  <c:v>Урмышлинская ООШ</c:v>
                </c:pt>
                <c:pt idx="3">
                  <c:v>Н - Иштирякская ш- д. сад</c:v>
                </c:pt>
                <c:pt idx="4">
                  <c:v>Куакбашская ООШ</c:v>
                </c:pt>
                <c:pt idx="5">
                  <c:v>Ст – Иштерякская ООШ</c:v>
                </c:pt>
                <c:pt idx="6">
                  <c:v>Старо - Кувакская СОШ</c:v>
                </c:pt>
                <c:pt idx="7">
                  <c:v>СОШ им. Горького</c:v>
                </c:pt>
                <c:pt idx="8">
                  <c:v>Тимяшевская СОШ</c:v>
                </c:pt>
                <c:pt idx="9">
                  <c:v>Шугуровская СОШ </c:v>
                </c:pt>
                <c:pt idx="10">
                  <c:v>Н–Чершелин. ш.– дет. сад</c:v>
                </c:pt>
                <c:pt idx="11">
                  <c:v>Зай -Каратайская ООШ </c:v>
                </c:pt>
                <c:pt idx="12">
                  <c:v>Сарабикуловская ООШ</c:v>
                </c:pt>
                <c:pt idx="13">
                  <c:v>Федотовская ООШ</c:v>
                </c:pt>
                <c:pt idx="14">
                  <c:v>Н– Чершелинская ООШ</c:v>
                </c:pt>
                <c:pt idx="15">
                  <c:v>Керлигачская ООШ</c:v>
                </c:pt>
                <c:pt idx="16">
                  <c:v>Подлесная ООШ</c:v>
                </c:pt>
                <c:pt idx="17">
                  <c:v>Каркалинская  ООШ</c:v>
                </c:pt>
                <c:pt idx="18">
                  <c:v>Ст-Письмянская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0.8</c:v>
                </c:pt>
                <c:pt idx="4">
                  <c:v>0.8</c:v>
                </c:pt>
                <c:pt idx="5">
                  <c:v>0.78</c:v>
                </c:pt>
                <c:pt idx="6">
                  <c:v>0.78</c:v>
                </c:pt>
                <c:pt idx="7">
                  <c:v>0.77000000000000013</c:v>
                </c:pt>
                <c:pt idx="8">
                  <c:v>0.77000000000000013</c:v>
                </c:pt>
                <c:pt idx="9">
                  <c:v>0.7400000000000001</c:v>
                </c:pt>
                <c:pt idx="10">
                  <c:v>0.71000000000000008</c:v>
                </c:pt>
                <c:pt idx="11">
                  <c:v>0.71000000000000008</c:v>
                </c:pt>
                <c:pt idx="12">
                  <c:v>0.67000000000000015</c:v>
                </c:pt>
                <c:pt idx="13">
                  <c:v>0.67000000000000015</c:v>
                </c:pt>
                <c:pt idx="14">
                  <c:v>0.56999999999999995</c:v>
                </c:pt>
                <c:pt idx="15">
                  <c:v>0.5</c:v>
                </c:pt>
                <c:pt idx="16">
                  <c:v>0.5</c:v>
                </c:pt>
                <c:pt idx="17">
                  <c:v>0.5</c:v>
                </c:pt>
                <c:pt idx="18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EEE4-4365-9690-047B68F99ED5}"/>
            </c:ext>
          </c:extLst>
        </c:ser>
        <c:dLbls/>
        <c:axId val="101890304"/>
        <c:axId val="102051840"/>
      </c:barChart>
      <c:catAx>
        <c:axId val="10189030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2051840"/>
        <c:crosses val="autoZero"/>
        <c:auto val="1"/>
        <c:lblAlgn val="ctr"/>
        <c:lblOffset val="100"/>
      </c:catAx>
      <c:valAx>
        <c:axId val="10205184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189030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1106394132965813E-2"/>
          <c:y val="0"/>
          <c:w val="0.93889362373398855"/>
          <c:h val="0.6236926634170929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№10</c:v>
                </c:pt>
                <c:pt idx="1">
                  <c:v>Лицей №12</c:v>
                </c:pt>
                <c:pt idx="2">
                  <c:v>СОШ №2</c:v>
                </c:pt>
                <c:pt idx="3">
                  <c:v>СОШ №5</c:v>
                </c:pt>
                <c:pt idx="4">
                  <c:v>СОШ №7</c:v>
                </c:pt>
                <c:pt idx="5">
                  <c:v>СОШ №4</c:v>
                </c:pt>
                <c:pt idx="6">
                  <c:v>СОШ №8</c:v>
                </c:pt>
                <c:pt idx="7">
                  <c:v>СОШ №13</c:v>
                </c:pt>
                <c:pt idx="8">
                  <c:v>Гимназия №11</c:v>
                </c:pt>
                <c:pt idx="9">
                  <c:v>СОШ №3</c:v>
                </c:pt>
                <c:pt idx="10">
                  <c:v>СОШ №6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4.3</c:v>
                </c:pt>
                <c:pt idx="1">
                  <c:v>4.2</c:v>
                </c:pt>
                <c:pt idx="2">
                  <c:v>4.0999999999999996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3.9</c:v>
                </c:pt>
                <c:pt idx="8">
                  <c:v>3.9</c:v>
                </c:pt>
                <c:pt idx="9">
                  <c:v>3.8</c:v>
                </c:pt>
                <c:pt idx="10">
                  <c:v>3.7</c:v>
                </c:pt>
                <c:pt idx="11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E7-48E7-80BF-250C1B19D58C}"/>
            </c:ext>
          </c:extLst>
        </c:ser>
        <c:dLbls/>
        <c:axId val="102077568"/>
        <c:axId val="102282368"/>
      </c:barChart>
      <c:catAx>
        <c:axId val="1020775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2282368"/>
        <c:crosses val="autoZero"/>
        <c:auto val="1"/>
        <c:lblAlgn val="ctr"/>
        <c:lblOffset val="100"/>
      </c:catAx>
      <c:valAx>
        <c:axId val="102282368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1020775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2856981168464937"/>
          <c:y val="3.8577309523176256E-2"/>
          <c:w val="0.86676096146612991"/>
          <c:h val="0.599622618441006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8"/>
              <c:layout>
                <c:manualLayout>
                  <c:x val="-3.091765799957884E-3"/>
                  <c:y val="-1.2055592301856639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763-4170-B86F-0819225E2073}"/>
                </c:ext>
              </c:extLst>
            </c:dLbl>
            <c:dLbl>
              <c:idx val="9"/>
              <c:layout>
                <c:manualLayout>
                  <c:x val="-1.5458828999789572E-3"/>
                  <c:y val="-1.20554024529990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763-4170-B86F-0819225E2073}"/>
                </c:ext>
              </c:extLst>
            </c:dLbl>
            <c:dLbl>
              <c:idx val="10"/>
              <c:layout>
                <c:manualLayout>
                  <c:x val="-1.5458828999789572E-3"/>
                  <c:y val="-1.20554024529990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763-4170-B86F-0819225E2073}"/>
                </c:ext>
              </c:extLst>
            </c:dLbl>
            <c:dLbl>
              <c:idx val="11"/>
              <c:layout>
                <c:manualLayout>
                  <c:x val="-1.5458828999789572E-3"/>
                  <c:y val="-1.20554024529990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763-4170-B86F-0819225E2073}"/>
                </c:ext>
              </c:extLst>
            </c:dLbl>
            <c:dLbl>
              <c:idx val="12"/>
              <c:layout>
                <c:manualLayout>
                  <c:x val="-1.5458828999789572E-3"/>
                  <c:y val="-1.20554024529990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763-4170-B86F-0819225E2073}"/>
                </c:ext>
              </c:extLst>
            </c:dLbl>
            <c:dLbl>
              <c:idx val="13"/>
              <c:layout>
                <c:manualLayout>
                  <c:x val="-1.5458828999789572E-3"/>
                  <c:y val="-1.205540245299900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763-4170-B86F-0819225E2073}"/>
                </c:ext>
              </c:extLst>
            </c:dLbl>
            <c:dLbl>
              <c:idx val="14"/>
              <c:layout>
                <c:manualLayout>
                  <c:x val="-1.5458828999789572E-3"/>
                  <c:y val="-2.411080490599816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763-4170-B86F-0819225E2073}"/>
                </c:ext>
              </c:extLst>
            </c:dLbl>
            <c:dLbl>
              <c:idx val="15"/>
              <c:layout>
                <c:manualLayout>
                  <c:x val="-1.5458828999789572E-3"/>
                  <c:y val="-2.411080490599816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763-4170-B86F-0819225E20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Ивановская ООШ</c:v>
                </c:pt>
                <c:pt idx="1">
                  <c:v>Ст. – Иштиряк. ООШ</c:v>
                </c:pt>
                <c:pt idx="2">
                  <c:v>Зай -Каратайская ООШ</c:v>
                </c:pt>
                <c:pt idx="3">
                  <c:v>СОШ им. Горького</c:v>
                </c:pt>
                <c:pt idx="4">
                  <c:v>Тимяшевская СОШ</c:v>
                </c:pt>
                <c:pt idx="5">
                  <c:v>Урдалинская ООШ</c:v>
                </c:pt>
                <c:pt idx="6">
                  <c:v>Урмышлинская ООШ</c:v>
                </c:pt>
                <c:pt idx="7">
                  <c:v>Шугуровская СОШ </c:v>
                </c:pt>
                <c:pt idx="8">
                  <c:v>Н. – Иштир.ш. – детский сад</c:v>
                </c:pt>
                <c:pt idx="9">
                  <c:v>Подлесная ООШ</c:v>
                </c:pt>
                <c:pt idx="10">
                  <c:v>Н. -Чершелинская н. шк сад</c:v>
                </c:pt>
                <c:pt idx="11">
                  <c:v>Федотовская ООШ</c:v>
                </c:pt>
                <c:pt idx="12">
                  <c:v>Куакбашская ООШ</c:v>
                </c:pt>
                <c:pt idx="13">
                  <c:v>Сарабикуловская ООШ</c:v>
                </c:pt>
                <c:pt idx="14">
                  <c:v>Старо - Кувакская СОШ</c:v>
                </c:pt>
                <c:pt idx="15">
                  <c:v>Керлигачская ООШ</c:v>
                </c:pt>
                <c:pt idx="16">
                  <c:v>Каркалинская ООШ</c:v>
                </c:pt>
                <c:pt idx="17">
                  <c:v>Ст.-Письмянская ООШ</c:v>
                </c:pt>
                <c:pt idx="18">
                  <c:v>Н – Чершелинская ООШ</c:v>
                </c:pt>
              </c:strCache>
            </c:strRef>
          </c:cat>
          <c:val>
            <c:numRef>
              <c:f>Лист1!$B$2:$B$20</c:f>
              <c:numCache>
                <c:formatCode>0.0</c:formatCode>
                <c:ptCount val="19"/>
                <c:pt idx="0">
                  <c:v>4.3</c:v>
                </c:pt>
                <c:pt idx="1">
                  <c:v>4.0999999999999996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3.9</c:v>
                </c:pt>
                <c:pt idx="8">
                  <c:v>3.8</c:v>
                </c:pt>
                <c:pt idx="9">
                  <c:v>3.7</c:v>
                </c:pt>
                <c:pt idx="10">
                  <c:v>3.7</c:v>
                </c:pt>
                <c:pt idx="11">
                  <c:v>3.7</c:v>
                </c:pt>
                <c:pt idx="12">
                  <c:v>3.6</c:v>
                </c:pt>
                <c:pt idx="13">
                  <c:v>3.6</c:v>
                </c:pt>
                <c:pt idx="14">
                  <c:v>3.5</c:v>
                </c:pt>
                <c:pt idx="15">
                  <c:v>3.5</c:v>
                </c:pt>
                <c:pt idx="16">
                  <c:v>3.5</c:v>
                </c:pt>
                <c:pt idx="17">
                  <c:v>3.5</c:v>
                </c:pt>
                <c:pt idx="18">
                  <c:v>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763-4170-B86F-0819225E2073}"/>
            </c:ext>
          </c:extLst>
        </c:ser>
        <c:dLbls/>
        <c:axId val="102277888"/>
        <c:axId val="102279424"/>
      </c:barChart>
      <c:catAx>
        <c:axId val="10227788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2279424"/>
        <c:crosses val="autoZero"/>
        <c:auto val="1"/>
        <c:lblAlgn val="ctr"/>
        <c:lblOffset val="100"/>
      </c:catAx>
      <c:valAx>
        <c:axId val="102279424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1022778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Урмышлинская ООШ</c:v>
                </c:pt>
                <c:pt idx="1">
                  <c:v>Ст – Иштерякская ООШ</c:v>
                </c:pt>
                <c:pt idx="2">
                  <c:v>Тимяшевская СОШ</c:v>
                </c:pt>
                <c:pt idx="3">
                  <c:v>Керлигачская ООШ</c:v>
                </c:pt>
                <c:pt idx="4">
                  <c:v>Н– Чершелинская ООШ</c:v>
                </c:pt>
                <c:pt idx="5">
                  <c:v>Сарабикуловская ООШ</c:v>
                </c:pt>
                <c:pt idx="6">
                  <c:v>Н–Чершелин. ш.– дет. сад</c:v>
                </c:pt>
                <c:pt idx="7">
                  <c:v>Куакбашская ООШ</c:v>
                </c:pt>
                <c:pt idx="8">
                  <c:v>Урдалинская ООШ</c:v>
                </c:pt>
                <c:pt idx="9">
                  <c:v>Н - Иштирякская ш- д. сад</c:v>
                </c:pt>
                <c:pt idx="10">
                  <c:v>Ивановская ООШ</c:v>
                </c:pt>
                <c:pt idx="11">
                  <c:v>Подлесная ООШ</c:v>
                </c:pt>
                <c:pt idx="12">
                  <c:v>Федотовская ООШ</c:v>
                </c:pt>
                <c:pt idx="13">
                  <c:v>Каркалинская ООШ </c:v>
                </c:pt>
                <c:pt idx="14">
                  <c:v>Шугуровская СОШ </c:v>
                </c:pt>
                <c:pt idx="15">
                  <c:v>СОШ им. Горького</c:v>
                </c:pt>
                <c:pt idx="16">
                  <c:v>Старо - Кувакская СОШ</c:v>
                </c:pt>
                <c:pt idx="17">
                  <c:v>Ст-Письмянская ООШ</c:v>
                </c:pt>
                <c:pt idx="18">
                  <c:v>Зай -Каратайская ООШ 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0.97000000000000064</c:v>
                </c:pt>
                <c:pt idx="15">
                  <c:v>0.92</c:v>
                </c:pt>
                <c:pt idx="16">
                  <c:v>0.78</c:v>
                </c:pt>
                <c:pt idx="17">
                  <c:v>0.750000000000001</c:v>
                </c:pt>
                <c:pt idx="18">
                  <c:v>0.750000000000001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48-4190-9B71-045269F387D9}"/>
            </c:ext>
          </c:extLst>
        </c:ser>
        <c:dLbls/>
        <c:axId val="46883968"/>
        <c:axId val="46885504"/>
      </c:barChart>
      <c:catAx>
        <c:axId val="4688396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6885504"/>
        <c:crosses val="autoZero"/>
        <c:auto val="1"/>
        <c:lblAlgn val="ctr"/>
        <c:lblOffset val="100"/>
      </c:catAx>
      <c:valAx>
        <c:axId val="4688550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68839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894491260487117E-2"/>
          <c:y val="3.2521815630338083E-2"/>
          <c:w val="0.93533311295216726"/>
          <c:h val="0.7136397533641970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№5</c:v>
                </c:pt>
                <c:pt idx="2">
                  <c:v>СОШ №10</c:v>
                </c:pt>
                <c:pt idx="3">
                  <c:v>СОШ №2</c:v>
                </c:pt>
                <c:pt idx="4">
                  <c:v>СОШ №7</c:v>
                </c:pt>
                <c:pt idx="5">
                  <c:v>СОШ №6</c:v>
                </c:pt>
                <c:pt idx="6">
                  <c:v>СОШ №4</c:v>
                </c:pt>
                <c:pt idx="7">
                  <c:v>СОШ №8</c:v>
                </c:pt>
                <c:pt idx="8">
                  <c:v>СОШ №3</c:v>
                </c:pt>
                <c:pt idx="9">
                  <c:v>СОШ №13</c:v>
                </c:pt>
                <c:pt idx="10">
                  <c:v>Гимназия №11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0.82000000000000062</c:v>
                </c:pt>
                <c:pt idx="1">
                  <c:v>0.82000000000000062</c:v>
                </c:pt>
                <c:pt idx="2">
                  <c:v>0.81</c:v>
                </c:pt>
                <c:pt idx="3">
                  <c:v>0.78</c:v>
                </c:pt>
                <c:pt idx="4">
                  <c:v>0.69000000000000061</c:v>
                </c:pt>
                <c:pt idx="5">
                  <c:v>0.68</c:v>
                </c:pt>
                <c:pt idx="6">
                  <c:v>0.65000000000000169</c:v>
                </c:pt>
                <c:pt idx="7">
                  <c:v>0.65000000000000169</c:v>
                </c:pt>
                <c:pt idx="8">
                  <c:v>0.65000000000000169</c:v>
                </c:pt>
                <c:pt idx="9">
                  <c:v>0.64000000000000146</c:v>
                </c:pt>
                <c:pt idx="10">
                  <c:v>0.64000000000000146</c:v>
                </c:pt>
                <c:pt idx="1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2A-4460-AE37-554C4AFAE1E2}"/>
            </c:ext>
          </c:extLst>
        </c:ser>
        <c:dLbls/>
        <c:axId val="48854528"/>
        <c:axId val="48856064"/>
      </c:barChart>
      <c:catAx>
        <c:axId val="488545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8856064"/>
        <c:crosses val="autoZero"/>
        <c:auto val="1"/>
        <c:lblAlgn val="ctr"/>
        <c:lblOffset val="100"/>
      </c:catAx>
      <c:valAx>
        <c:axId val="488560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88545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410922581954687"/>
          <c:y val="0"/>
          <c:w val="0.85695453010617906"/>
          <c:h val="0.651004979846216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C0-4348-AA23-519BB3D57AC6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C0-4348-AA23-519BB3D57AC6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7C0-4348-AA23-519BB3D57AC6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7C0-4348-AA23-519BB3D57AC6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7C0-4348-AA23-519BB3D57AC6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7C0-4348-AA23-519BB3D57AC6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7C0-4348-AA23-519BB3D57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Подлесная ООШ</c:v>
                </c:pt>
                <c:pt idx="1">
                  <c:v>Куакбашская ООШ</c:v>
                </c:pt>
                <c:pt idx="2">
                  <c:v>Зай-Каратайская ООШ</c:v>
                </c:pt>
                <c:pt idx="3">
                  <c:v>Тимяшевская СОШ</c:v>
                </c:pt>
                <c:pt idx="4">
                  <c:v>СОШ им. Горького</c:v>
                </c:pt>
                <c:pt idx="5">
                  <c:v>Урдалинская ООШ</c:v>
                </c:pt>
                <c:pt idx="6">
                  <c:v>Ст – Иштерякская ООШ</c:v>
                </c:pt>
                <c:pt idx="7">
                  <c:v>Шугуровская СОШ </c:v>
                </c:pt>
                <c:pt idx="8">
                  <c:v>Н- Иштирякская ш –дет.сад</c:v>
                </c:pt>
                <c:pt idx="9">
                  <c:v>Н. -Чершелин. ш – дет. сад</c:v>
                </c:pt>
                <c:pt idx="10">
                  <c:v>Н – Чершелинская ООШ</c:v>
                </c:pt>
                <c:pt idx="11">
                  <c:v>Старо - Кувакская СОШ</c:v>
                </c:pt>
                <c:pt idx="12">
                  <c:v>Керлигачская ООШ</c:v>
                </c:pt>
                <c:pt idx="13">
                  <c:v>Урмышлинская ООШ</c:v>
                </c:pt>
                <c:pt idx="14">
                  <c:v>Ивановская ООШ</c:v>
                </c:pt>
                <c:pt idx="15">
                  <c:v>Ст-Письмянская ООШ</c:v>
                </c:pt>
                <c:pt idx="16">
                  <c:v>Каркалинская ООШ </c:v>
                </c:pt>
                <c:pt idx="17">
                  <c:v>Сарабикуловская ООШ</c:v>
                </c:pt>
                <c:pt idx="18">
                  <c:v>Федотовская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0.8</c:v>
                </c:pt>
                <c:pt idx="1">
                  <c:v>0.75000000000000089</c:v>
                </c:pt>
                <c:pt idx="2">
                  <c:v>0.75000000000000089</c:v>
                </c:pt>
                <c:pt idx="3">
                  <c:v>0.71000000000000063</c:v>
                </c:pt>
                <c:pt idx="4">
                  <c:v>0.69000000000000061</c:v>
                </c:pt>
                <c:pt idx="5">
                  <c:v>0.67000000000000104</c:v>
                </c:pt>
                <c:pt idx="6">
                  <c:v>0.67000000000000104</c:v>
                </c:pt>
                <c:pt idx="7">
                  <c:v>0.66000000000000103</c:v>
                </c:pt>
                <c:pt idx="8">
                  <c:v>0.60000000000000064</c:v>
                </c:pt>
                <c:pt idx="9">
                  <c:v>0.56999999999999995</c:v>
                </c:pt>
                <c:pt idx="10">
                  <c:v>0.56999999999999995</c:v>
                </c:pt>
                <c:pt idx="11">
                  <c:v>0.56000000000000005</c:v>
                </c:pt>
                <c:pt idx="12">
                  <c:v>0.5</c:v>
                </c:pt>
                <c:pt idx="13">
                  <c:v>0.5</c:v>
                </c:pt>
                <c:pt idx="14">
                  <c:v>0.5</c:v>
                </c:pt>
                <c:pt idx="15">
                  <c:v>0.5</c:v>
                </c:pt>
                <c:pt idx="16">
                  <c:v>0.5</c:v>
                </c:pt>
                <c:pt idx="17">
                  <c:v>0.33000000000000052</c:v>
                </c:pt>
                <c:pt idx="18">
                  <c:v>0.33000000000000052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7C0-4348-AA23-519BB3D57AC6}"/>
            </c:ext>
          </c:extLst>
        </c:ser>
        <c:dLbls>
          <c:showVal val="1"/>
        </c:dLbls>
        <c:axId val="44083456"/>
        <c:axId val="46897408"/>
      </c:barChart>
      <c:catAx>
        <c:axId val="4408345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6897408"/>
        <c:crosses val="autoZero"/>
        <c:auto val="1"/>
        <c:lblAlgn val="ctr"/>
        <c:lblOffset val="100"/>
      </c:catAx>
      <c:valAx>
        <c:axId val="4689740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408345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1106394132965813E-2"/>
          <c:y val="0"/>
          <c:w val="0.93889362373398877"/>
          <c:h val="0.6236926634170932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№5</c:v>
                </c:pt>
                <c:pt idx="2">
                  <c:v>СОШ №2</c:v>
                </c:pt>
                <c:pt idx="3">
                  <c:v>СОШ №10</c:v>
                </c:pt>
                <c:pt idx="4">
                  <c:v>СОШ №13</c:v>
                </c:pt>
                <c:pt idx="5">
                  <c:v>СОШ №7</c:v>
                </c:pt>
                <c:pt idx="6">
                  <c:v>СОШ №6</c:v>
                </c:pt>
                <c:pt idx="7">
                  <c:v>СОШ №3</c:v>
                </c:pt>
                <c:pt idx="8">
                  <c:v>Гимназия №11</c:v>
                </c:pt>
                <c:pt idx="9">
                  <c:v>СОШ №4</c:v>
                </c:pt>
                <c:pt idx="10">
                  <c:v>СОШ №8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0.0</c:formatCode>
                <c:ptCount val="12"/>
                <c:pt idx="0">
                  <c:v>4.2</c:v>
                </c:pt>
                <c:pt idx="1">
                  <c:v>4.0999999999999996</c:v>
                </c:pt>
                <c:pt idx="2">
                  <c:v>4</c:v>
                </c:pt>
                <c:pt idx="3">
                  <c:v>4</c:v>
                </c:pt>
                <c:pt idx="4">
                  <c:v>3.9</c:v>
                </c:pt>
                <c:pt idx="5">
                  <c:v>3.9</c:v>
                </c:pt>
                <c:pt idx="6">
                  <c:v>3.9</c:v>
                </c:pt>
                <c:pt idx="7">
                  <c:v>3.8</c:v>
                </c:pt>
                <c:pt idx="8">
                  <c:v>3.8</c:v>
                </c:pt>
                <c:pt idx="9">
                  <c:v>3.8</c:v>
                </c:pt>
                <c:pt idx="10">
                  <c:v>3.7</c:v>
                </c:pt>
                <c:pt idx="11">
                  <c:v>3.6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18C-4BE2-BE37-B93A0240AB6F}"/>
            </c:ext>
          </c:extLst>
        </c:ser>
        <c:dLbls/>
        <c:axId val="49258880"/>
        <c:axId val="49260416"/>
      </c:barChart>
      <c:catAx>
        <c:axId val="492588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9260416"/>
        <c:crosses val="autoZero"/>
        <c:auto val="1"/>
        <c:lblAlgn val="ctr"/>
        <c:lblOffset val="100"/>
      </c:catAx>
      <c:valAx>
        <c:axId val="49260416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492588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1676921146408679"/>
          <c:y val="8.9218176391485896E-2"/>
          <c:w val="0.86676096146612991"/>
          <c:h val="0.5996226184410067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Тимяшевская СОШ</c:v>
                </c:pt>
                <c:pt idx="1">
                  <c:v>Подлесная ООШ</c:v>
                </c:pt>
                <c:pt idx="2">
                  <c:v>Шугуровская СОШ </c:v>
                </c:pt>
                <c:pt idx="3">
                  <c:v>Н. – Иштир.ш. – детский сад</c:v>
                </c:pt>
                <c:pt idx="4">
                  <c:v>Ивановская ООШ</c:v>
                </c:pt>
                <c:pt idx="5">
                  <c:v>Куакбашская ООШ</c:v>
                </c:pt>
                <c:pt idx="6">
                  <c:v>СОШ им. Горького</c:v>
                </c:pt>
                <c:pt idx="7">
                  <c:v>Ст. – Иштиряк. ООШ</c:v>
                </c:pt>
                <c:pt idx="8">
                  <c:v>Старо - Кувакская СОШ</c:v>
                </c:pt>
                <c:pt idx="9">
                  <c:v>Зай- Каратайская ООШ</c:v>
                </c:pt>
                <c:pt idx="10">
                  <c:v>Урдалинская ООШ</c:v>
                </c:pt>
                <c:pt idx="11">
                  <c:v>Ст.-Письмянская ООШ</c:v>
                </c:pt>
                <c:pt idx="12">
                  <c:v>Керлигачская ООШ</c:v>
                </c:pt>
                <c:pt idx="13">
                  <c:v>Урмышлинская ООШ</c:v>
                </c:pt>
                <c:pt idx="14">
                  <c:v>Каркалинская ООШ</c:v>
                </c:pt>
                <c:pt idx="15">
                  <c:v>Н. -Чершелинская н. шк сад</c:v>
                </c:pt>
                <c:pt idx="16">
                  <c:v>Н – Чершелинская ООШ</c:v>
                </c:pt>
                <c:pt idx="17">
                  <c:v>Сарабикуловская ООШ</c:v>
                </c:pt>
                <c:pt idx="18">
                  <c:v>Федотовская ООШ</c:v>
                </c:pt>
              </c:strCache>
            </c:strRef>
          </c:cat>
          <c:val>
            <c:numRef>
              <c:f>Лист1!$B$2:$B$20</c:f>
              <c:numCache>
                <c:formatCode>0.0</c:formatCode>
                <c:ptCount val="19"/>
                <c:pt idx="0">
                  <c:v>4</c:v>
                </c:pt>
                <c:pt idx="1">
                  <c:v>4</c:v>
                </c:pt>
                <c:pt idx="2">
                  <c:v>3.9</c:v>
                </c:pt>
                <c:pt idx="3">
                  <c:v>3.8</c:v>
                </c:pt>
                <c:pt idx="4">
                  <c:v>3.8</c:v>
                </c:pt>
                <c:pt idx="5">
                  <c:v>3.8</c:v>
                </c:pt>
                <c:pt idx="6">
                  <c:v>3.7</c:v>
                </c:pt>
                <c:pt idx="7">
                  <c:v>3.7</c:v>
                </c:pt>
                <c:pt idx="8">
                  <c:v>3.7</c:v>
                </c:pt>
                <c:pt idx="9">
                  <c:v>3.7</c:v>
                </c:pt>
                <c:pt idx="10">
                  <c:v>3.6</c:v>
                </c:pt>
                <c:pt idx="11">
                  <c:v>3.6</c:v>
                </c:pt>
                <c:pt idx="12">
                  <c:v>3.5</c:v>
                </c:pt>
                <c:pt idx="13">
                  <c:v>3.5</c:v>
                </c:pt>
                <c:pt idx="14">
                  <c:v>3.5</c:v>
                </c:pt>
                <c:pt idx="15">
                  <c:v>3.4</c:v>
                </c:pt>
                <c:pt idx="16">
                  <c:v>3.4</c:v>
                </c:pt>
                <c:pt idx="17">
                  <c:v>3.3</c:v>
                </c:pt>
                <c:pt idx="18">
                  <c:v>3.3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10-4452-B5DD-108757DC2807}"/>
            </c:ext>
          </c:extLst>
        </c:ser>
        <c:dLbls/>
        <c:axId val="84504960"/>
        <c:axId val="84506496"/>
      </c:barChart>
      <c:catAx>
        <c:axId val="8450496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4506496"/>
        <c:crosses val="autoZero"/>
        <c:auto val="1"/>
        <c:lblAlgn val="ctr"/>
        <c:lblOffset val="100"/>
      </c:catAx>
      <c:valAx>
        <c:axId val="84506496"/>
        <c:scaling>
          <c:orientation val="minMax"/>
        </c:scaling>
        <c:delete val="1"/>
        <c:axPos val="l"/>
        <c:majorGridlines/>
        <c:numFmt formatCode="0.0" sourceLinked="1"/>
        <c:tickLblPos val="nextTo"/>
        <c:crossAx val="845049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0AE-4D07-9A7D-64695C7168EF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0AE-4D07-9A7D-64695C7168EF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0AE-4D07-9A7D-64695C7168EF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0AE-4D07-9A7D-64695C7168EF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0AE-4D07-9A7D-64695C7168EF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0AE-4D07-9A7D-64695C7168EF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№3</c:v>
                </c:pt>
                <c:pt idx="1">
                  <c:v>Лицей №12</c:v>
                </c:pt>
                <c:pt idx="2">
                  <c:v>СОШ №13</c:v>
                </c:pt>
                <c:pt idx="3">
                  <c:v>СОШ №10</c:v>
                </c:pt>
                <c:pt idx="4">
                  <c:v>СОШ №5</c:v>
                </c:pt>
                <c:pt idx="5">
                  <c:v>СОШ №6</c:v>
                </c:pt>
                <c:pt idx="6">
                  <c:v>СОШ №2</c:v>
                </c:pt>
                <c:pt idx="7">
                  <c:v>СОШ №7</c:v>
                </c:pt>
                <c:pt idx="8">
                  <c:v>СОШ №4</c:v>
                </c:pt>
                <c:pt idx="9">
                  <c:v>Гимназия №11</c:v>
                </c:pt>
                <c:pt idx="10">
                  <c:v>СОШ №8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0.99</c:v>
                </c:pt>
                <c:pt idx="7">
                  <c:v>0.98</c:v>
                </c:pt>
                <c:pt idx="8">
                  <c:v>0.97000000000000064</c:v>
                </c:pt>
                <c:pt idx="9">
                  <c:v>0.97000000000000064</c:v>
                </c:pt>
                <c:pt idx="10">
                  <c:v>0.96000000000000063</c:v>
                </c:pt>
                <c:pt idx="1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0AE-4D07-9A7D-64695C7168EF}"/>
            </c:ext>
          </c:extLst>
        </c:ser>
        <c:dLbls/>
        <c:axId val="87739392"/>
        <c:axId val="87923712"/>
      </c:barChart>
      <c:catAx>
        <c:axId val="87739392"/>
        <c:scaling>
          <c:orientation val="minMax"/>
        </c:scaling>
        <c:axPos val="b"/>
        <c:numFmt formatCode="General" sourceLinked="0"/>
        <c:tickLblPos val="nextTo"/>
        <c:crossAx val="87923712"/>
        <c:crosses val="autoZero"/>
        <c:auto val="1"/>
        <c:lblAlgn val="ctr"/>
        <c:lblOffset val="100"/>
      </c:catAx>
      <c:valAx>
        <c:axId val="879237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77393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274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845-4619-B820-3586F3E7254B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845-4619-B820-3586F3E7254B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845-4619-B820-3586F3E7254B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845-4619-B820-3586F3E7254B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845-4619-B820-3586F3E7254B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845-4619-B820-3586F3E7254B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845-4619-B820-3586F3E7254B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845-4619-B820-3586F3E7254B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845-4619-B820-3586F3E7254B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845-4619-B820-3586F3E7254B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845-4619-B820-3586F3E7254B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845-4619-B820-3586F3E7254B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845-4619-B820-3586F3E7254B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845-4619-B820-3586F3E7254B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845-4619-B820-3586F3E7254B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845-4619-B820-3586F3E7254B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845-4619-B820-3586F3E7254B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845-4619-B820-3586F3E7254B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845-4619-B820-3586F3E725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Н- Иштирякская ш –дет.сад</c:v>
                </c:pt>
                <c:pt idx="4">
                  <c:v>Ст – Иштерякская ООШ</c:v>
                </c:pt>
                <c:pt idx="5">
                  <c:v>Урдалинская ООШ</c:v>
                </c:pt>
                <c:pt idx="6">
                  <c:v>Куакбашская ООШ</c:v>
                </c:pt>
                <c:pt idx="7">
                  <c:v>Сарабикуловская ООШ</c:v>
                </c:pt>
                <c:pt idx="8">
                  <c:v>Керлигачская ООШ</c:v>
                </c:pt>
                <c:pt idx="9">
                  <c:v>Н. -Чершелин. ш – дет. сад</c:v>
                </c:pt>
                <c:pt idx="10">
                  <c:v>Ивановская ООШ</c:v>
                </c:pt>
                <c:pt idx="11">
                  <c:v>Тимяшевская СОШ</c:v>
                </c:pt>
                <c:pt idx="12">
                  <c:v>Старо - Кувакская СОШ</c:v>
                </c:pt>
                <c:pt idx="13">
                  <c:v>Каркалинская ООШ </c:v>
                </c:pt>
                <c:pt idx="14">
                  <c:v>Шугуровская СОШ </c:v>
                </c:pt>
                <c:pt idx="15">
                  <c:v>Подлесная ООШ</c:v>
                </c:pt>
                <c:pt idx="16">
                  <c:v>Ст-Письмянская ООШ</c:v>
                </c:pt>
                <c:pt idx="17">
                  <c:v>Зай-Каратайская ООШ</c:v>
                </c:pt>
                <c:pt idx="18">
                  <c:v>Урмышлинская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0.97000000000000053</c:v>
                </c:pt>
                <c:pt idx="15">
                  <c:v>0.8</c:v>
                </c:pt>
                <c:pt idx="16">
                  <c:v>0.75000000000000056</c:v>
                </c:pt>
                <c:pt idx="17">
                  <c:v>0.75000000000000056</c:v>
                </c:pt>
                <c:pt idx="18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E845-4619-B820-3586F3E7254B}"/>
            </c:ext>
          </c:extLst>
        </c:ser>
        <c:dLbls/>
        <c:axId val="100147584"/>
        <c:axId val="100149120"/>
      </c:barChart>
      <c:catAx>
        <c:axId val="1001475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00149120"/>
        <c:crosses val="autoZero"/>
        <c:auto val="1"/>
        <c:lblAlgn val="ctr"/>
        <c:lblOffset val="100"/>
      </c:catAx>
      <c:valAx>
        <c:axId val="10014912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10014758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5.7490147149633096E-2"/>
          <c:y val="0.11904761904761912"/>
          <c:w val="0.93580130441651066"/>
          <c:h val="0.63692017664461609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Лицей №12</c:v>
                </c:pt>
                <c:pt idx="2">
                  <c:v>СОШ №5</c:v>
                </c:pt>
                <c:pt idx="3">
                  <c:v>СОШ №10</c:v>
                </c:pt>
                <c:pt idx="4">
                  <c:v>СОШ №7</c:v>
                </c:pt>
                <c:pt idx="5">
                  <c:v>СОШ №8</c:v>
                </c:pt>
                <c:pt idx="6">
                  <c:v>СОШ №13</c:v>
                </c:pt>
                <c:pt idx="7">
                  <c:v>СОШ №6</c:v>
                </c:pt>
                <c:pt idx="8">
                  <c:v>СОШ №3</c:v>
                </c:pt>
                <c:pt idx="9">
                  <c:v>Гимназия №11</c:v>
                </c:pt>
                <c:pt idx="10">
                  <c:v>СОШ №4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0.93</c:v>
                </c:pt>
                <c:pt idx="1">
                  <c:v>0.86000000000000065</c:v>
                </c:pt>
                <c:pt idx="2">
                  <c:v>0.83000000000000063</c:v>
                </c:pt>
                <c:pt idx="3">
                  <c:v>0.81</c:v>
                </c:pt>
                <c:pt idx="4">
                  <c:v>0.81</c:v>
                </c:pt>
                <c:pt idx="5">
                  <c:v>0.79</c:v>
                </c:pt>
                <c:pt idx="6">
                  <c:v>0.78</c:v>
                </c:pt>
                <c:pt idx="7">
                  <c:v>0.70000000000000062</c:v>
                </c:pt>
                <c:pt idx="8">
                  <c:v>0.64000000000000123</c:v>
                </c:pt>
                <c:pt idx="9">
                  <c:v>0.64000000000000123</c:v>
                </c:pt>
                <c:pt idx="10">
                  <c:v>0.63000000000000123</c:v>
                </c:pt>
                <c:pt idx="11">
                  <c:v>0.60000000000000064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32E-451E-AA3C-95DE7F3AC999}"/>
            </c:ext>
          </c:extLst>
        </c:ser>
        <c:dLbls/>
        <c:axId val="100673024"/>
        <c:axId val="100674560"/>
      </c:barChart>
      <c:catAx>
        <c:axId val="10067302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00674560"/>
        <c:crosses val="autoZero"/>
        <c:auto val="1"/>
        <c:lblAlgn val="ctr"/>
        <c:lblOffset val="100"/>
      </c:catAx>
      <c:valAx>
        <c:axId val="100674560"/>
        <c:scaling>
          <c:orientation val="minMax"/>
        </c:scaling>
        <c:delete val="1"/>
        <c:axPos val="l"/>
        <c:numFmt formatCode="0%" sourceLinked="1"/>
        <c:tickLblPos val="nextTo"/>
        <c:crossAx val="10067302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0.77922</cdr:x>
      <cdr:y>0</cdr:y>
    </cdr:from>
    <cdr:to>
      <cdr:x>0.96556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572296" y="0"/>
          <a:ext cx="157163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- 71%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0.64427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5434052" cy="36934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–77%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0.18325</cdr:x>
      <cdr:y>0.07693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54561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</a:rPr>
            <a:t>ЛМР </a:t>
          </a:r>
          <a:r>
            <a:rPr lang="ru-RU" b="1" smtClean="0">
              <a:solidFill>
                <a:srgbClr val="0070C0"/>
              </a:solidFill>
            </a:rPr>
            <a:t>– 78,7%</a:t>
          </a:r>
          <a:endParaRPr lang="ru-RU" b="1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0.02541</cdr:x>
      <cdr:y>0.26786</cdr:y>
    </cdr:from>
    <cdr:to>
      <cdr:x>1</cdr:x>
      <cdr:y>0.27739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>
          <a:off x="214319" y="1285884"/>
          <a:ext cx="8220097" cy="45750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70C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02.10.2019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входных проверочных  работ по предметам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4 классов 2019-2020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 входной  контрольной   работы по математике в 4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642966"/>
            <a:ext cx="7498080" cy="20606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методисту УО: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642918"/>
            <a:ext cx="76438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Г.М.Гаделшиной, методисту по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начальному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образованию,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разработать  и запланировать систему мер, направленных на стабилизацию и улучшение результатов муниципальных проверочных работ учащихся по математике к концу 2019-2020 учебного года.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входных проверочных работ по математике и  запланировать систему мер, направленных на улучшение и стабилизацию результатов учащихся  в 2019-2020 учебном году;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728" y="714356"/>
            <a:ext cx="7478078" cy="24669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924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877 (95%)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- 277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(32%)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- 400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(46%)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- 183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(20%)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- 17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(2%)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98%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77,2%;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3,8.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85776"/>
            <a:ext cx="7498080" cy="17034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Успеваемость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143116"/>
            <a:ext cx="75724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85852" y="857232"/>
          <a:ext cx="757242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86446" y="1643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7643834" y="1643050"/>
            <a:ext cx="1500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77%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857224" y="2214554"/>
            <a:ext cx="8286776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73" y="1500174"/>
            <a:ext cx="1441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3,8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2000240"/>
          <a:ext cx="8072494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071538" y="2780928"/>
            <a:ext cx="807246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500034" y="1932278"/>
            <a:ext cx="8643966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30" y="714356"/>
          <a:ext cx="8215370" cy="526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715272" y="17144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2000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1357298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ЛМР- 3,8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140922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924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885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(95,8%)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- 203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(22,9%)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- 423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(47,8%)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- 231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(26,1%)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- 28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(3,2%)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96,8%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71%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3,9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77481695"/>
              </p:ext>
            </p:extLst>
          </p:nvPr>
        </p:nvGraphicFramePr>
        <p:xfrm>
          <a:off x="1214415" y="816502"/>
          <a:ext cx="7390034" cy="32640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5374">
                  <a:extLst>
                    <a:ext uri="{9D8B030D-6E8A-4147-A177-3AD203B41FA5}">
                      <a16:colId xmlns:a16="http://schemas.microsoft.com/office/drawing/2014/main" xmlns="" val="455463848"/>
                    </a:ext>
                  </a:extLst>
                </a:gridCol>
                <a:gridCol w="2564660">
                  <a:extLst>
                    <a:ext uri="{9D8B030D-6E8A-4147-A177-3AD203B41FA5}">
                      <a16:colId xmlns:a16="http://schemas.microsoft.com/office/drawing/2014/main" xmlns="" val="446329580"/>
                    </a:ext>
                  </a:extLst>
                </a:gridCol>
              </a:tblGrid>
              <a:tr h="477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темы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 справившихся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4039897377"/>
                  </a:ext>
                </a:extLst>
              </a:tr>
              <a:tr h="619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безударных гласных в корне слова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3521113205"/>
                  </a:ext>
                </a:extLst>
              </a:tr>
              <a:tr h="619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 безударных гласных непроверяемых  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3501835242"/>
                  </a:ext>
                </a:extLst>
              </a:tr>
              <a:tr h="619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падежных окончаний глаголов 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2054880054"/>
                  </a:ext>
                </a:extLst>
              </a:tr>
              <a:tr h="309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ь знака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1073901859"/>
                  </a:ext>
                </a:extLst>
              </a:tr>
              <a:tr h="309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Пропуск и замена букв 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174618624"/>
                  </a:ext>
                </a:extLst>
              </a:tr>
              <a:tr h="309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в конце предложения</a:t>
                      </a:r>
                      <a:endParaRPr lang="ru-RU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777" marR="54777" marT="0" marB="0"/>
                </a:tc>
                <a:extLst>
                  <a:ext uri="{0D108BD9-81ED-4DB2-BD59-A6C34878D82A}">
                    <a16:rowId xmlns:a16="http://schemas.microsoft.com/office/drawing/2014/main" xmlns="" val="134137917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8832" y="314738"/>
            <a:ext cx="77048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опущены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следующие ошибки 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24924811"/>
              </p:ext>
            </p:extLst>
          </p:nvPr>
        </p:nvGraphicFramePr>
        <p:xfrm>
          <a:off x="1214414" y="4638303"/>
          <a:ext cx="7514231" cy="20395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29288">
                  <a:extLst>
                    <a:ext uri="{9D8B030D-6E8A-4147-A177-3AD203B41FA5}">
                      <a16:colId xmlns:a16="http://schemas.microsoft.com/office/drawing/2014/main" xmlns="" val="3721337144"/>
                    </a:ext>
                  </a:extLst>
                </a:gridCol>
                <a:gridCol w="2084943">
                  <a:extLst>
                    <a:ext uri="{9D8B030D-6E8A-4147-A177-3AD203B41FA5}">
                      <a16:colId xmlns:a16="http://schemas.microsoft.com/office/drawing/2014/main" xmlns="" val="2586251196"/>
                    </a:ext>
                  </a:extLst>
                </a:gridCol>
              </a:tblGrid>
              <a:tr h="16759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темы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не справившихся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extLst>
                  <a:ext uri="{0D108BD9-81ED-4DB2-BD59-A6C34878D82A}">
                    <a16:rowId xmlns:a16="http://schemas.microsoft.com/office/drawing/2014/main" xmlns="" val="272985886"/>
                  </a:ext>
                </a:extLst>
              </a:tr>
              <a:tr h="40270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Разбор 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 по частям речи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extLst>
                  <a:ext uri="{0D108BD9-81ED-4DB2-BD59-A6C34878D82A}">
                    <a16:rowId xmlns:a16="http://schemas.microsoft.com/office/drawing/2014/main" xmlns="" val="608794713"/>
                  </a:ext>
                </a:extLst>
              </a:tr>
              <a:tr h="40025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Разбор 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предложения по членам предложения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extLst>
                  <a:ext uri="{0D108BD9-81ED-4DB2-BD59-A6C34878D82A}">
                    <a16:rowId xmlns:a16="http://schemas.microsoft.com/office/drawing/2014/main" xmlns="" val="1253236605"/>
                  </a:ext>
                </a:extLst>
              </a:tr>
              <a:tr h="16759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Разбор слов по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составу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651" marR="54651" marT="0" marB="0"/>
                </a:tc>
                <a:extLst>
                  <a:ext uri="{0D108BD9-81ED-4DB2-BD59-A6C34878D82A}">
                    <a16:rowId xmlns:a16="http://schemas.microsoft.com/office/drawing/2014/main" xmlns="" val="4252040756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28832" y="4071943"/>
            <a:ext cx="91621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Допущенные ошибки в грамматическом задании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0989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14356"/>
            <a:ext cx="7498080" cy="5300666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 входной  контрольной   работы по русскому языку в 4-х  классах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714404"/>
            <a:ext cx="7498080" cy="213204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методистам УО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714356"/>
            <a:ext cx="7576398" cy="553404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785794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Г.М.Гаделшиной, методисту по начальному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обучению,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разработать  и запланировать систему мер, направленных на стабилизацию и улучшение результатов проверочных работ учащихся по русскому языку в 2019-2020 учебном году.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в 2019-2020 учебном году;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500042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r>
              <a:rPr lang="ru-RU" sz="1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lvl="3">
              <a:buNone/>
            </a:pPr>
            <a:endParaRPr lang="ru-RU" sz="4400" b="1" i="1" dirty="0" smtClean="0"/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– 924</a:t>
            </a:r>
          </a:p>
          <a:p>
            <a:pPr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– 874 (94%)</a:t>
            </a:r>
          </a:p>
          <a:p>
            <a:pPr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«5» - </a:t>
            </a: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214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 (24%)</a:t>
            </a:r>
          </a:p>
          <a:p>
            <a:pPr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«4» - 474</a:t>
            </a: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(54%)</a:t>
            </a:r>
          </a:p>
          <a:p>
            <a:pPr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«3» - </a:t>
            </a: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 (21,3%)</a:t>
            </a:r>
          </a:p>
          <a:p>
            <a:pPr>
              <a:buNone/>
            </a:pP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«2»-6 (0,7%)</a:t>
            </a:r>
          </a:p>
          <a:p>
            <a:pPr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 – 99,3%;</a:t>
            </a:r>
          </a:p>
          <a:p>
            <a:pPr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– 78,7%;</a:t>
            </a:r>
          </a:p>
          <a:p>
            <a:pPr>
              <a:buNone/>
            </a:pPr>
            <a:r>
              <a:rPr lang="ru-RU" sz="144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4400" b="1" dirty="0" smtClean="0">
                <a:latin typeface="Times New Roman" pitchFamily="18" charset="0"/>
                <a:cs typeface="Times New Roman" pitchFamily="18" charset="0"/>
              </a:rPr>
              <a:t>- 4,0.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214414" y="1428736"/>
          <a:ext cx="764386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571472" y="1447800"/>
          <a:ext cx="8429684" cy="526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357290" y="1071546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30444" y="1571612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78,7%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142976" y="2214554"/>
            <a:ext cx="800102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857232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73" y="1500174"/>
            <a:ext cx="1441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</a:t>
            </a:r>
            <a:r>
              <a:rPr lang="ru-RU" b="1" dirty="0">
                <a:solidFill>
                  <a:srgbClr val="0070C0"/>
                </a:solidFill>
              </a:rPr>
              <a:t>4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8662" y="2000240"/>
          <a:ext cx="8072494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051496" y="2636912"/>
            <a:ext cx="807246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1648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1071538" y="2214554"/>
            <a:ext cx="7786742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00100" y="2214554"/>
            <a:ext cx="6572296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357298"/>
          <a:ext cx="8358214" cy="5338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28728" y="1357298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4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3743" y="104774"/>
            <a:ext cx="7498080" cy="75245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2403241"/>
              </p:ext>
            </p:extLst>
          </p:nvPr>
        </p:nvGraphicFramePr>
        <p:xfrm>
          <a:off x="1043607" y="1127674"/>
          <a:ext cx="7788216" cy="5015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2377">
                  <a:extLst>
                    <a:ext uri="{9D8B030D-6E8A-4147-A177-3AD203B41FA5}">
                      <a16:colId xmlns:a16="http://schemas.microsoft.com/office/drawing/2014/main" xmlns="" val="753295510"/>
                    </a:ext>
                  </a:extLst>
                </a:gridCol>
                <a:gridCol w="3949261">
                  <a:extLst>
                    <a:ext uri="{9D8B030D-6E8A-4147-A177-3AD203B41FA5}">
                      <a16:colId xmlns:a16="http://schemas.microsoft.com/office/drawing/2014/main" xmlns="" val="1837270643"/>
                    </a:ext>
                  </a:extLst>
                </a:gridCol>
                <a:gridCol w="2596578">
                  <a:extLst>
                    <a:ext uri="{9D8B030D-6E8A-4147-A177-3AD203B41FA5}">
                      <a16:colId xmlns:a16="http://schemas.microsoft.com/office/drawing/2014/main" xmlns="" val="2140390929"/>
                    </a:ext>
                  </a:extLst>
                </a:gridCol>
              </a:tblGrid>
              <a:tr h="1023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Допущенные ошибки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справившихся </a:t>
                      </a: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     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94502475"/>
                  </a:ext>
                </a:extLst>
              </a:tr>
              <a:tr h="6824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животные делают запасы на зиму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89712969"/>
                  </a:ext>
                </a:extLst>
              </a:tr>
              <a:tr h="6824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понятия горизонта, линии горизонта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93418182"/>
                  </a:ext>
                </a:extLst>
              </a:tr>
              <a:tr h="341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Полезные ископаемые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61351171"/>
                  </a:ext>
                </a:extLst>
              </a:tr>
              <a:tr h="341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Озера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37371795"/>
                  </a:ext>
                </a:extLst>
              </a:tr>
              <a:tr h="341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 свойства воды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6868973"/>
                  </a:ext>
                </a:extLst>
              </a:tr>
              <a:tr h="341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Свойства воздуха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35477811"/>
                  </a:ext>
                </a:extLst>
              </a:tr>
              <a:tr h="651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функция скелета человека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85644469"/>
                  </a:ext>
                </a:extLst>
              </a:tr>
              <a:tr h="5895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Расположение океанов</a:t>
                      </a:r>
                      <a:endParaRPr lang="ru-RU" sz="20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32 %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7612598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9632" y="296678"/>
            <a:ext cx="770485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ошибки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выполнении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заданий</a:t>
            </a:r>
            <a:r>
              <a:rPr lang="ru-RU" alt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3021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dirty="0" smtClean="0">
                <a:solidFill>
                  <a:srgbClr val="0070C0"/>
                </a:solidFill>
              </a:rPr>
              <a:t> :  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6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071546"/>
            <a:ext cx="70723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 входной  контрольной   работы по окружающему миру в 4   классах считать удовлетворительными, показатели успеваемости недостаточными.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-642966"/>
            <a:ext cx="7498080" cy="213204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методистам УО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714356"/>
            <a:ext cx="7576398" cy="553404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785794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Г.М.Гаделшиной, методисту по начальному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образованию,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разработать  и запланировать систему мер, направленных на стабилизацию и улучшение результатов проверочных работ учащихся по окружающему миру в 2019-2020 учебном году.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учащихся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2019-2020 учебном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году;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571472" y="1447800"/>
          <a:ext cx="8429684" cy="526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1785926"/>
            <a:ext cx="735811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071546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500958" y="1357298"/>
            <a:ext cx="140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71%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28586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642910" y="1928802"/>
            <a:ext cx="8501090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5273" y="1500174"/>
            <a:ext cx="1441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ЛМР – 3,9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1785926"/>
          <a:ext cx="8072494" cy="5357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071538" y="3143248"/>
            <a:ext cx="8072462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928662" y="2214554"/>
            <a:ext cx="8001056" cy="158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000100" y="2214554"/>
            <a:ext cx="6572296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Средняя оценка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1142984"/>
          <a:ext cx="8001056" cy="6124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72330" y="1071546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3,9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57795490"/>
              </p:ext>
            </p:extLst>
          </p:nvPr>
        </p:nvGraphicFramePr>
        <p:xfrm>
          <a:off x="1115617" y="1071546"/>
          <a:ext cx="7776864" cy="5201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41805">
                  <a:extLst>
                    <a:ext uri="{9D8B030D-6E8A-4147-A177-3AD203B41FA5}">
                      <a16:colId xmlns:a16="http://schemas.microsoft.com/office/drawing/2014/main" xmlns="" val="4101179693"/>
                    </a:ext>
                  </a:extLst>
                </a:gridCol>
                <a:gridCol w="4429156">
                  <a:extLst>
                    <a:ext uri="{9D8B030D-6E8A-4147-A177-3AD203B41FA5}">
                      <a16:colId xmlns:a16="http://schemas.microsoft.com/office/drawing/2014/main" xmlns="" val="4212048518"/>
                    </a:ext>
                  </a:extLst>
                </a:gridCol>
                <a:gridCol w="2105903">
                  <a:extLst>
                    <a:ext uri="{9D8B030D-6E8A-4147-A177-3AD203B41FA5}">
                      <a16:colId xmlns:a16="http://schemas.microsoft.com/office/drawing/2014/main" xmlns="" val="3916829395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Допущенные ошибки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справившихся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3575430"/>
                  </a:ext>
                </a:extLst>
              </a:tr>
              <a:tr h="576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Неправильно выбран способ решения задачи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Вычислительные ошибки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70519714"/>
                  </a:ext>
                </a:extLst>
              </a:tr>
              <a:tr h="5482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решении выражений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41977888"/>
                  </a:ext>
                </a:extLst>
              </a:tr>
              <a:tr h="6148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Вычислительные ошибки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16792191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решении уравнений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71106200"/>
                  </a:ext>
                </a:extLst>
              </a:tr>
              <a:tr h="7858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нахождении площади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нахождении периметра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88414007"/>
                  </a:ext>
                </a:extLst>
              </a:tr>
              <a:tr h="5767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Вычислительные ошибки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Неверная запись ответа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8457144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39145" y="285728"/>
            <a:ext cx="770485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ошибки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выполнении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заданий: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63201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3501</TotalTime>
  <Words>852</Words>
  <Application>Microsoft Office PowerPoint</Application>
  <PresentationFormat>Экран (4:3)</PresentationFormat>
  <Paragraphs>253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Солнцестояние</vt:lpstr>
      <vt:lpstr>                                     Результаты входных проверочных  работ по предметам  учащихся  4 классов 2019-2020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Средняя оценка по городским школам</vt:lpstr>
      <vt:lpstr>Средняя оценка по сельским школам</vt:lpstr>
      <vt:lpstr>Слайд 9</vt:lpstr>
      <vt:lpstr>   Выводы:</vt:lpstr>
      <vt:lpstr>Рекомендации методисту УО:</vt:lpstr>
      <vt:lpstr>Слайд 12</vt:lpstr>
      <vt:lpstr>               Русский язык </vt:lpstr>
      <vt:lpstr> 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Средняя оценка по городским школам</vt:lpstr>
      <vt:lpstr>Средняя оценка по сельским школам</vt:lpstr>
      <vt:lpstr>Слайд 20</vt:lpstr>
      <vt:lpstr>   Выводы:</vt:lpstr>
      <vt:lpstr>Рекомендации методистам УО:</vt:lpstr>
      <vt:lpstr>Слайд 23</vt:lpstr>
      <vt:lpstr>Слайд 24</vt:lpstr>
      <vt:lpstr>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Средняя оценка по городским школам</vt:lpstr>
      <vt:lpstr>Средняя оценка по сельским школам</vt:lpstr>
      <vt:lpstr>Слайд 31</vt:lpstr>
      <vt:lpstr>  Выводы :  </vt:lpstr>
      <vt:lpstr>Рекомендации методистам УО:</vt:lpstr>
      <vt:lpstr>Слайд 34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488</cp:revision>
  <dcterms:created xsi:type="dcterms:W3CDTF">2012-12-17T07:09:56Z</dcterms:created>
  <dcterms:modified xsi:type="dcterms:W3CDTF">2019-10-02T05:59:35Z</dcterms:modified>
</cp:coreProperties>
</file>